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64" r:id="rId6"/>
    <p:sldId id="345" r:id="rId7"/>
    <p:sldId id="348" r:id="rId8"/>
    <p:sldId id="355" r:id="rId9"/>
    <p:sldId id="357" r:id="rId10"/>
    <p:sldId id="356" r:id="rId11"/>
    <p:sldId id="358" r:id="rId12"/>
    <p:sldId id="359" r:id="rId13"/>
  </p:sldIdLst>
  <p:sldSz cx="9144000" cy="5143500" type="screen16x9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PS" initials="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A0CF67"/>
    <a:srgbClr val="97D700"/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7140" autoAdjust="0"/>
  </p:normalViewPr>
  <p:slideViewPr>
    <p:cSldViewPr>
      <p:cViewPr>
        <p:scale>
          <a:sx n="99" d="100"/>
          <a:sy n="99" d="100"/>
        </p:scale>
        <p:origin x="-304" y="-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3F2D5-1D80-4876-89A9-6284631605D2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4B811-B04F-4B3C-AF5C-6D75CDFE2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140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0D46D-F566-427F-94F6-6F159B13CA74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92C0-1071-4AFD-80C9-FF1AD0865B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19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47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88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20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53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69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49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90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8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04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3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03BA-F5A7-4C0E-BBA5-4DFCCF07BD2F}" type="datetimeFigureOut">
              <a:rPr lang="en-GB" smtClean="0"/>
              <a:t>31/07/2019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ED7AC-B928-4B49-A110-BF53C585E3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39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ees.review@cps.gov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psfees@criminalba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CPS Fees Review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Reference Groups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July - August 2019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67611" y="4164310"/>
            <a:ext cx="3172172" cy="377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>
                <a:solidFill>
                  <a:schemeClr val="bg1"/>
                </a:solidFill>
              </a:rPr>
              <a:t>CPS Counsel Fee Review 2019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7" name="Picture 6" descr="\\workspaces.cps.gov.uk\DavWWWRoot\sites\comms\100040\Branding\CPS Logos-0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53446"/>
            <a:ext cx="965200" cy="96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10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874256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entury Gothic" pitchFamily="34" charset="0"/>
              </a:rPr>
              <a:t>Fees Review </a:t>
            </a:r>
            <a:br>
              <a:rPr lang="en-GB" sz="20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entury Gothic" pitchFamily="34" charset="0"/>
              </a:rPr>
              <a:t>Question </a:t>
            </a:r>
            <a:r>
              <a:rPr lang="en-GB" sz="2000" b="1" dirty="0">
                <a:solidFill>
                  <a:schemeClr val="bg1"/>
                </a:solidFill>
                <a:latin typeface="Century Gothic" pitchFamily="34" charset="0"/>
              </a:rPr>
              <a:t>1 – Implementation of scheme D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1800" b="1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The scheme D changes will be implemented on 1 September. 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As is currently the case, all fees will be paid </a:t>
            </a:r>
            <a:r>
              <a:rPr lang="en-GB" sz="2000" dirty="0" smtClean="0"/>
              <a:t>at </a:t>
            </a:r>
            <a:r>
              <a:rPr lang="en-GB" sz="2000" dirty="0"/>
              <a:t>the end of the case but the following shall apply: 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All hearings up to and including 31 August will be remunerated under scheme C </a:t>
            </a:r>
          </a:p>
          <a:p>
            <a:r>
              <a:rPr lang="en-GB" sz="2000" dirty="0"/>
              <a:t>All hearings on or after 1 September will be remunerated under scheme D </a:t>
            </a:r>
          </a:p>
          <a:p>
            <a:r>
              <a:rPr lang="en-GB" sz="2000" dirty="0"/>
              <a:t>Trials which are part-heard on 1 September will be paid under scheme D  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This will be subject to interim change 5 regarding timely payment.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What are your views on </a:t>
            </a:r>
            <a:r>
              <a:rPr lang="en-GB" sz="2000" b="1" dirty="0" smtClean="0"/>
              <a:t>how this proposal should be implemented, particularly in respect of timing? </a:t>
            </a:r>
            <a:endParaRPr lang="en-GB" sz="2000" b="1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26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95" y="123478"/>
            <a:ext cx="9144000" cy="8742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422"/>
            <a:ext cx="9144000" cy="158616"/>
          </a:xfr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1274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Fees Review </a:t>
            </a:r>
            <a:b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Question </a:t>
            </a:r>
            <a:r>
              <a:rPr lang="en-GB" sz="2100" b="1" dirty="0">
                <a:solidFill>
                  <a:schemeClr val="bg1"/>
                </a:solidFill>
                <a:latin typeface="Century Gothic" pitchFamily="34" charset="0"/>
              </a:rPr>
              <a:t>2 – Start of Trial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4951" y="1247925"/>
            <a:ext cx="813690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/>
              <a:t>The </a:t>
            </a:r>
            <a:r>
              <a:rPr lang="en-GB" sz="2000" dirty="0"/>
              <a:t>current CPS definition of an effective trial </a:t>
            </a:r>
            <a:r>
              <a:rPr lang="en-GB" sz="2000" dirty="0" smtClean="0"/>
              <a:t>(excluding </a:t>
            </a:r>
            <a:r>
              <a:rPr lang="en-GB" sz="2000" dirty="0"/>
              <a:t>S.28 </a:t>
            </a:r>
            <a:r>
              <a:rPr lang="en-GB" sz="2000" dirty="0" smtClean="0"/>
              <a:t>cases), is</a:t>
            </a:r>
            <a:r>
              <a:rPr lang="en-GB" sz="2000" dirty="0"/>
              <a:t>: </a:t>
            </a:r>
          </a:p>
          <a:p>
            <a:pPr lvl="0"/>
            <a:endParaRPr lang="en-GB" sz="2000" dirty="0"/>
          </a:p>
          <a:p>
            <a:pPr lvl="0"/>
            <a:r>
              <a:rPr lang="en-GB" sz="2000" i="1" dirty="0"/>
              <a:t>For a case to be deemed to be an effective trial, two criteria must be met:  </a:t>
            </a:r>
          </a:p>
          <a:p>
            <a:pPr marL="457200" lvl="0" indent="-457200">
              <a:buAutoNum type="alphaLcParenR"/>
            </a:pPr>
            <a:r>
              <a:rPr lang="en-GB" sz="2000" i="1" dirty="0"/>
              <a:t>the jury must be sworn, and </a:t>
            </a:r>
          </a:p>
          <a:p>
            <a:pPr marL="457200" lvl="0" indent="-457200">
              <a:buAutoNum type="alphaLcParenR"/>
            </a:pPr>
            <a:r>
              <a:rPr lang="en-GB" sz="2000" i="1" dirty="0"/>
              <a:t>evidence must be called or read before the jury  </a:t>
            </a:r>
          </a:p>
          <a:p>
            <a:pPr lvl="0"/>
            <a:endParaRPr lang="en-GB" sz="2000" i="1" dirty="0"/>
          </a:p>
          <a:p>
            <a:pPr lvl="0"/>
            <a:r>
              <a:rPr lang="en-GB" sz="2000" i="1" dirty="0"/>
              <a:t>The main hearing in an effective trial is the whole trial, from the date the jury is sworn to the date the jury return a verdict or is discharged.</a:t>
            </a:r>
          </a:p>
          <a:p>
            <a:pPr lvl="0"/>
            <a:r>
              <a:rPr lang="en-GB" sz="2000" dirty="0"/>
              <a:t> </a:t>
            </a:r>
          </a:p>
          <a:p>
            <a:pPr lvl="0"/>
            <a:r>
              <a:rPr lang="en-GB" sz="2400" b="1" dirty="0"/>
              <a:t>How should the definition be updated? </a:t>
            </a:r>
          </a:p>
        </p:txBody>
      </p:sp>
    </p:spTree>
    <p:extLst>
      <p:ext uri="{BB962C8B-B14F-4D97-AF65-F5344CB8AC3E}">
        <p14:creationId xmlns:p14="http://schemas.microsoft.com/office/powerpoint/2010/main" val="39605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8742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422"/>
            <a:ext cx="9144000" cy="158616"/>
          </a:xfr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1274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Fees Review </a:t>
            </a:r>
            <a:b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Question </a:t>
            </a:r>
            <a:r>
              <a:rPr lang="en-GB" sz="2100" b="1" dirty="0">
                <a:solidFill>
                  <a:schemeClr val="bg1"/>
                </a:solidFill>
                <a:latin typeface="Century Gothic" pitchFamily="34" charset="0"/>
              </a:rPr>
              <a:t>3 – Timely Payment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50707" y="1275606"/>
            <a:ext cx="813690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 smtClean="0"/>
              <a:t>Interim </a:t>
            </a:r>
            <a:r>
              <a:rPr lang="en-GB" sz="1600" dirty="0"/>
              <a:t>change 5 will see payment of trial fees where sentence is adjourned.  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This seeks to address circumstances where an advocate has to wait unduly for payment where conclusion of the case is delayed.  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To implement this change and maintain timeliness the following is proposed:  </a:t>
            </a:r>
            <a:endParaRPr lang="en-GB" sz="1600" dirty="0" smtClean="0"/>
          </a:p>
          <a:p>
            <a:pPr lvl="0"/>
            <a:endParaRPr lang="en-GB" sz="1600" dirty="0"/>
          </a:p>
          <a:p>
            <a:pPr marL="342900" lvl="0" indent="-342900">
              <a:buFont typeface="+mj-lt"/>
              <a:buAutoNum type="arabicPeriod"/>
            </a:pPr>
            <a:r>
              <a:rPr lang="en-GB" sz="1600" dirty="0"/>
              <a:t>Payment of all outstanding trial fees where sentence is adjourned for more than 4 weeks, upon application from counsel, subject to the </a:t>
            </a:r>
            <a:r>
              <a:rPr lang="en-GB" sz="1600" dirty="0" smtClean="0"/>
              <a:t>deferred sentence </a:t>
            </a:r>
            <a:r>
              <a:rPr lang="en-GB" sz="1600" dirty="0"/>
              <a:t>provisions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600" dirty="0"/>
              <a:t>Payment of outstanding fees after the conclusion of each effective trial in cases involving multiple trials, upon application from counsel to the CPS </a:t>
            </a:r>
          </a:p>
          <a:p>
            <a:pPr marL="342900" lvl="0" indent="-342900">
              <a:buFont typeface="+mj-lt"/>
              <a:buAutoNum type="arabicPeriod"/>
            </a:pPr>
            <a:endParaRPr lang="en-GB" sz="1600" dirty="0"/>
          </a:p>
          <a:p>
            <a:pPr lvl="0"/>
            <a:r>
              <a:rPr lang="en-GB" sz="1600" b="1" dirty="0"/>
              <a:t>What are your views on the proposed changes?</a:t>
            </a:r>
          </a:p>
          <a:p>
            <a:pPr lvl="0"/>
            <a:endParaRPr lang="en-GB" sz="1400" dirty="0" smtClean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686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13" y="193669"/>
            <a:ext cx="9144000" cy="8742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422"/>
            <a:ext cx="9144000" cy="158616"/>
          </a:xfr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1274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b="1" dirty="0">
                <a:solidFill>
                  <a:schemeClr val="bg1"/>
                </a:solidFill>
                <a:latin typeface="Century Gothic" pitchFamily="34" charset="0"/>
              </a:rPr>
              <a:t>Paralegal roles and responsibilities </a:t>
            </a: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Q1 Support in court</a:t>
            </a:r>
            <a:endParaRPr lang="en-GB" sz="21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4951" y="1275605"/>
            <a:ext cx="81369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endParaRPr lang="en-GB" sz="2800" dirty="0" smtClean="0"/>
          </a:p>
          <a:p>
            <a:r>
              <a:rPr lang="en-GB" sz="2800" dirty="0" smtClean="0"/>
              <a:t>What </a:t>
            </a:r>
            <a:r>
              <a:rPr lang="en-GB" sz="2800" dirty="0"/>
              <a:t>does “good” look like to you in terms of support you require in the court </a:t>
            </a:r>
            <a:r>
              <a:rPr lang="en-GB" sz="2800" dirty="0" smtClean="0"/>
              <a:t>room and just before court starts?</a:t>
            </a:r>
          </a:p>
          <a:p>
            <a:endParaRPr lang="en-GB" sz="2800" dirty="0"/>
          </a:p>
          <a:p>
            <a:r>
              <a:rPr lang="en-GB" sz="2400" i="1" dirty="0" smtClean="0"/>
              <a:t>In your view which </a:t>
            </a:r>
            <a:r>
              <a:rPr lang="en-GB" sz="2400" i="1" dirty="0"/>
              <a:t>cases require </a:t>
            </a:r>
            <a:r>
              <a:rPr lang="en-GB" sz="2400" i="1" dirty="0" smtClean="0"/>
              <a:t>1:1 paralegal court coverage</a:t>
            </a:r>
            <a:r>
              <a:rPr lang="en-GB" sz="24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38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8742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422"/>
            <a:ext cx="9144000" cy="158616"/>
          </a:xfr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1274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b="1" dirty="0">
                <a:solidFill>
                  <a:schemeClr val="bg1"/>
                </a:solidFill>
                <a:latin typeface="Century Gothic" pitchFamily="34" charset="0"/>
              </a:rPr>
              <a:t>Paralegal roles and responsibilities </a:t>
            </a: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Q2 – Multi Media Evidence</a:t>
            </a:r>
            <a:endParaRPr lang="en-GB" sz="21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4951" y="1275605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endParaRPr lang="en-GB" sz="2800" dirty="0" smtClean="0"/>
          </a:p>
          <a:p>
            <a:r>
              <a:rPr lang="en-GB" sz="2800" dirty="0" smtClean="0"/>
              <a:t>Who do you think should be responsible for playing multi media evidence in court?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20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8742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5422"/>
            <a:ext cx="9144000" cy="158616"/>
          </a:xfr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1274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b="1" dirty="0">
                <a:solidFill>
                  <a:schemeClr val="bg1"/>
                </a:solidFill>
                <a:latin typeface="Century Gothic" pitchFamily="34" charset="0"/>
              </a:rPr>
              <a:t>Paralegal roles and responsibilities </a:t>
            </a: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GB" sz="2100" b="1" dirty="0" smtClean="0">
                <a:solidFill>
                  <a:schemeClr val="bg1"/>
                </a:solidFill>
                <a:latin typeface="Century Gothic" pitchFamily="34" charset="0"/>
              </a:rPr>
              <a:t>Q3- Support with Victims and Witnesses</a:t>
            </a:r>
            <a:endParaRPr lang="en-GB" sz="21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4515966"/>
            <a:ext cx="504056" cy="465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4951" y="1275606"/>
            <a:ext cx="81369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2800" dirty="0" smtClean="0"/>
          </a:p>
          <a:p>
            <a:r>
              <a:rPr lang="en-GB" sz="2800" dirty="0" smtClean="0"/>
              <a:t>What support do you require when dealing with victims and witnesses at court?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7337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" y="231056"/>
            <a:ext cx="9144000" cy="874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3" y="33950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Questions</a:t>
            </a:r>
            <a:endParaRPr lang="en-GB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306" y="2067694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Any further comments or Questions?</a:t>
            </a:r>
          </a:p>
          <a:p>
            <a:pPr algn="ctr"/>
            <a:endParaRPr lang="en-GB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386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" y="231056"/>
            <a:ext cx="9144000" cy="874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3" y="33950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Further contributions</a:t>
            </a:r>
            <a:endParaRPr lang="en-GB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491630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Two dedicated mailboxes have been set up </a:t>
            </a:r>
            <a:r>
              <a:rPr lang="en-GB" sz="2800" b="1" dirty="0"/>
              <a:t> </a:t>
            </a:r>
            <a:endParaRPr lang="en-GB" sz="2800" b="1" dirty="0" smtClean="0"/>
          </a:p>
          <a:p>
            <a:endParaRPr lang="en-GB" sz="2800" dirty="0"/>
          </a:p>
          <a:p>
            <a:pPr algn="ctr"/>
            <a:r>
              <a:rPr lang="en-GB" sz="2800" dirty="0" smtClean="0">
                <a:hlinkClick r:id="rId3"/>
              </a:rPr>
              <a:t>fees.review@cps.gov.uk</a:t>
            </a:r>
            <a:endParaRPr lang="en-GB" sz="2800" dirty="0"/>
          </a:p>
          <a:p>
            <a:pPr algn="ctr"/>
            <a:r>
              <a:rPr lang="en-GB" sz="2800" u="sng" dirty="0" smtClean="0">
                <a:hlinkClick r:id="rId4"/>
              </a:rPr>
              <a:t>CPS</a:t>
            </a:r>
            <a:r>
              <a:rPr lang="en-GB" sz="2800" u="sng" dirty="0" smtClean="0">
                <a:hlinkClick r:id="rId4"/>
              </a:rPr>
              <a:t>@criminalbar.com</a:t>
            </a:r>
            <a:r>
              <a:rPr lang="en-GB" sz="2800" dirty="0" smtClean="0"/>
              <a:t> </a:t>
            </a:r>
            <a:r>
              <a:rPr lang="en-GB" sz="2800" dirty="0"/>
              <a:t>  </a:t>
            </a:r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278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Type xmlns="289505ed-db8d-4824-8405-a68eadfcd6d4" xsi:nil="true"/>
    <VaultFileName xmlns="289505ed-db8d-4824-8405-a68eadfcd6d4" xsi:nil="true"/>
    <OriginalFilename xmlns="289505ed-db8d-4824-8405-a68eadfcd6d4" xsi:nil="true"/>
    <StellentUser xmlns="289505ed-db8d-4824-8405-a68eadfcd6d4" xsi:nil="true"/>
    <Ignore xmlns="289505ed-db8d-4824-8405-a68eadfcd6d4">false</Ignore>
    <FileIndex xmlns="289505ed-db8d-4824-8405-a68eadfcd6d4" xsi:nil="true"/>
    <ReferencedBy xmlns="289505ed-db8d-4824-8405-a68eadfcd6d4" xsi:nil="true"/>
    <StellentLocation xmlns="289505ed-db8d-4824-8405-a68eadfcd6d4" xsi:nil="true"/>
    <Uploaded xmlns="dea0bc20-159d-467f-b24a-16b14f91e8fc">false</Uploaded>
    <VaultFileRef xmlns="289505ed-db8d-4824-8405-a68eadfcd6d4" xsi:nil="true"/>
    <RefCount xmlns="289505ed-db8d-4824-8405-a68eadfcd6d4" xsi:nil="true"/>
    <InfonetURL xmlns="289505ed-db8d-4824-8405-a68eadfcd6d4" xsi:nil="true"/>
    <StellentContentType xmlns="289505ed-db8d-4824-8405-a68eadfcd6d4" xsi:nil="true"/>
    <Referenced xmlns="289505ed-db8d-4824-8405-a68eadfcd6d4">false</Referenced>
    <VaultFilePath xmlns="289505ed-db8d-4824-8405-a68eadfcd6d4" xsi:nil="true"/>
    <InfonetList xmlns="289505ed-db8d-4824-8405-a68eadfcd6d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2058D49DBAAC4189FE9D307EC12152" ma:contentTypeVersion="0" ma:contentTypeDescription="Create a new document." ma:contentTypeScope="" ma:versionID="cd87727a57731f9fe87e777384328301">
  <xsd:schema xmlns:xsd="http://www.w3.org/2001/XMLSchema" xmlns:xs="http://www.w3.org/2001/XMLSchema" xmlns:p="http://schemas.microsoft.com/office/2006/metadata/properties" xmlns:ns2="289505ed-db8d-4824-8405-a68eadfcd6d4" xmlns:ns3="dea0bc20-159d-467f-b24a-16b14f91e8fc" targetNamespace="http://schemas.microsoft.com/office/2006/metadata/properties" ma:root="true" ma:fieldsID="dbdc801db71073f742fb4d0840b1ae88" ns2:_="" ns3:_="">
    <xsd:import namespace="289505ed-db8d-4824-8405-a68eadfcd6d4"/>
    <xsd:import namespace="dea0bc20-159d-467f-b24a-16b14f91e8fc"/>
    <xsd:element name="properties">
      <xsd:complexType>
        <xsd:sequence>
          <xsd:element name="documentManagement">
            <xsd:complexType>
              <xsd:all>
                <xsd:element ref="ns2:FileIndex" minOccurs="0"/>
                <xsd:element ref="ns2:VaultFileRef" minOccurs="0"/>
                <xsd:element ref="ns2:VaultFileName" minOccurs="0"/>
                <xsd:element ref="ns2:VaultFilePath" minOccurs="0"/>
                <xsd:element ref="ns2:OriginalFilename" minOccurs="0"/>
                <xsd:element ref="ns2:FileType" minOccurs="0"/>
                <xsd:element ref="ns2:RefCount" minOccurs="0"/>
                <xsd:element ref="ns2:Referenced" minOccurs="0"/>
                <xsd:element ref="ns2:ReferencedBy" minOccurs="0"/>
                <xsd:element ref="ns2:Ignore" minOccurs="0"/>
                <xsd:element ref="ns2:StellentContentType" minOccurs="0"/>
                <xsd:element ref="ns2:StellentLocation" minOccurs="0"/>
                <xsd:element ref="ns2:StellentUser" minOccurs="0"/>
                <xsd:element ref="ns2:InfonetURL" minOccurs="0"/>
                <xsd:element ref="ns2:InfonetList" minOccurs="0"/>
                <xsd:element ref="ns3:Uploa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505ed-db8d-4824-8405-a68eadfcd6d4" elementFormDefault="qualified">
    <xsd:import namespace="http://schemas.microsoft.com/office/2006/documentManagement/types"/>
    <xsd:import namespace="http://schemas.microsoft.com/office/infopath/2007/PartnerControls"/>
    <xsd:element name="FileIndex" ma:index="8" nillable="true" ma:displayName="FileIndex" ma:internalName="FileIndex">
      <xsd:simpleType>
        <xsd:restriction base="dms:Text">
          <xsd:maxLength value="255"/>
        </xsd:restriction>
      </xsd:simpleType>
    </xsd:element>
    <xsd:element name="VaultFileRef" ma:index="9" nillable="true" ma:displayName="VaultFileRef" ma:internalName="VaultFileRef">
      <xsd:simpleType>
        <xsd:restriction base="dms:Text">
          <xsd:maxLength value="255"/>
        </xsd:restriction>
      </xsd:simpleType>
    </xsd:element>
    <xsd:element name="VaultFileName" ma:index="10" nillable="true" ma:displayName="VaultFileName" ma:internalName="VaultFileName">
      <xsd:simpleType>
        <xsd:restriction base="dms:Text">
          <xsd:maxLength value="255"/>
        </xsd:restriction>
      </xsd:simpleType>
    </xsd:element>
    <xsd:element name="VaultFilePath" ma:index="11" nillable="true" ma:displayName="VaultFilePath" ma:internalName="VaultFilePath">
      <xsd:simpleType>
        <xsd:restriction base="dms:Text">
          <xsd:maxLength value="255"/>
        </xsd:restriction>
      </xsd:simpleType>
    </xsd:element>
    <xsd:element name="OriginalFilename" ma:index="12" nillable="true" ma:displayName="OriginalFilename" ma:internalName="OriginalFilename">
      <xsd:simpleType>
        <xsd:restriction base="dms:Text">
          <xsd:maxLength value="255"/>
        </xsd:restriction>
      </xsd:simpleType>
    </xsd:element>
    <xsd:element name="FileType" ma:index="13" nillable="true" ma:displayName="FileType" ma:internalName="FileType">
      <xsd:simpleType>
        <xsd:restriction base="dms:Text">
          <xsd:maxLength value="255"/>
        </xsd:restriction>
      </xsd:simpleType>
    </xsd:element>
    <xsd:element name="RefCount" ma:index="14" nillable="true" ma:displayName="RefCount" ma:internalName="RefCount">
      <xsd:simpleType>
        <xsd:restriction base="dms:Number"/>
      </xsd:simpleType>
    </xsd:element>
    <xsd:element name="Referenced" ma:index="15" nillable="true" ma:displayName="Referenced" ma:default="0" ma:internalName="Referenced">
      <xsd:simpleType>
        <xsd:restriction base="dms:Boolean"/>
      </xsd:simpleType>
    </xsd:element>
    <xsd:element name="ReferencedBy" ma:index="16" nillable="true" ma:displayName="ReferencedBy" ma:internalName="ReferencedBy">
      <xsd:simpleType>
        <xsd:restriction base="dms:Text">
          <xsd:maxLength value="255"/>
        </xsd:restriction>
      </xsd:simpleType>
    </xsd:element>
    <xsd:element name="Ignore" ma:index="17" nillable="true" ma:displayName="Ignore" ma:default="0" ma:internalName="Ignore">
      <xsd:simpleType>
        <xsd:restriction base="dms:Boolean"/>
      </xsd:simpleType>
    </xsd:element>
    <xsd:element name="StellentContentType" ma:index="18" nillable="true" ma:displayName="StellentContentType" ma:internalName="StellentContentType">
      <xsd:simpleType>
        <xsd:restriction base="dms:Text">
          <xsd:maxLength value="255"/>
        </xsd:restriction>
      </xsd:simpleType>
    </xsd:element>
    <xsd:element name="StellentLocation" ma:index="19" nillable="true" ma:displayName="StellentLocation" ma:internalName="StellentLocation">
      <xsd:simpleType>
        <xsd:restriction base="dms:Text">
          <xsd:maxLength value="255"/>
        </xsd:restriction>
      </xsd:simpleType>
    </xsd:element>
    <xsd:element name="StellentUser" ma:index="20" nillable="true" ma:displayName="StellentUser" ma:internalName="StellentUser">
      <xsd:simpleType>
        <xsd:restriction base="dms:Text">
          <xsd:maxLength value="255"/>
        </xsd:restriction>
      </xsd:simpleType>
    </xsd:element>
    <xsd:element name="InfonetURL" ma:index="21" nillable="true" ma:displayName="InfonetURL" ma:internalName="InfonetURL">
      <xsd:simpleType>
        <xsd:restriction base="dms:Text">
          <xsd:maxLength value="255"/>
        </xsd:restriction>
      </xsd:simpleType>
    </xsd:element>
    <xsd:element name="InfonetList" ma:index="22" nillable="true" ma:displayName="InfonetList" ma:internalName="InfonetLis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0bc20-159d-467f-b24a-16b14f91e8fc" elementFormDefault="qualified">
    <xsd:import namespace="http://schemas.microsoft.com/office/2006/documentManagement/types"/>
    <xsd:import namespace="http://schemas.microsoft.com/office/infopath/2007/PartnerControls"/>
    <xsd:element name="Uploaded" ma:index="23" nillable="true" ma:displayName="Uploaded" ma:default="0" ma:internalName="Upload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7349E-A33A-49C1-959D-D06457518E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E3502D-A9DA-4D49-B7D6-E8BD68858125}">
  <ds:schemaRefs>
    <ds:schemaRef ds:uri="http://purl.org/dc/terms/"/>
    <ds:schemaRef ds:uri="http://schemas.microsoft.com/office/2006/documentManagement/types"/>
    <ds:schemaRef ds:uri="289505ed-db8d-4824-8405-a68eadfcd6d4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dea0bc20-159d-467f-b24a-16b14f91e8f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DD3BF6-1AB0-4A36-98E6-EFE5E6E1FC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9505ed-db8d-4824-8405-a68eadfcd6d4"/>
    <ds:schemaRef ds:uri="dea0bc20-159d-467f-b24a-16b14f91e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364</Words>
  <Application>Microsoft Office PowerPoint</Application>
  <PresentationFormat>On-screen Show (16:9)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CPS Fees Review  Reference Groups</vt:lpstr>
      <vt:lpstr>Fees Review  Question 1 – Implementation of scheme D</vt:lpstr>
      <vt:lpstr>Fees Review  Question 2 – Start of Trial</vt:lpstr>
      <vt:lpstr>Fees Review  Question 3 – Timely Payment</vt:lpstr>
      <vt:lpstr>Paralegal roles and responsibilities  Q1 Support in court</vt:lpstr>
      <vt:lpstr>Paralegal roles and responsibilities  Q2 – Multi Media Evidence</vt:lpstr>
      <vt:lpstr>Paralegal roles and responsibilities  Q3- Support with Victims and Witnesses</vt:lpstr>
      <vt:lpstr>PowerPoint Presentation</vt:lpstr>
      <vt:lpstr>PowerPoint Presentation</vt:lpstr>
    </vt:vector>
  </TitlesOfParts>
  <Company>Crown Prosecution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O'Callaghan</dc:creator>
  <cp:lastModifiedBy>Crossley Jo</cp:lastModifiedBy>
  <cp:revision>148</cp:revision>
  <cp:lastPrinted>2018-11-05T16:27:52Z</cp:lastPrinted>
  <dcterms:created xsi:type="dcterms:W3CDTF">2016-10-07T10:14:31Z</dcterms:created>
  <dcterms:modified xsi:type="dcterms:W3CDTF">2019-07-31T09:50:43Z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0x010100642058D49DBAAC4189FE9D307EC12152</vt:lpwstr>
  </property>
</Properties>
</file>