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7"/>
  </p:notesMasterIdLst>
  <p:sldIdLst>
    <p:sldId id="257" r:id="rId2"/>
    <p:sldId id="258" r:id="rId3"/>
    <p:sldId id="259" r:id="rId4"/>
    <p:sldId id="260" r:id="rId5"/>
    <p:sldId id="261" r:id="rId6"/>
    <p:sldId id="262" r:id="rId7"/>
    <p:sldId id="270" r:id="rId8"/>
    <p:sldId id="271" r:id="rId9"/>
    <p:sldId id="263" r:id="rId10"/>
    <p:sldId id="264" r:id="rId11"/>
    <p:sldId id="265" r:id="rId12"/>
    <p:sldId id="266" r:id="rId13"/>
    <p:sldId id="267" r:id="rId14"/>
    <p:sldId id="268" r:id="rId15"/>
    <p:sldId id="26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3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69F2B6-6828-48C6-B12E-76F3064438ED}" type="datetimeFigureOut">
              <a:rPr lang="en-GB" smtClean="0"/>
              <a:t>04/08/2017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2A9F5B-B705-4522-91BF-0D20F43069F2}" type="slidenum">
              <a:rPr lang="en-GB" smtClean="0"/>
              <a:t>‹#›</a:t>
            </a:fld>
            <a:endParaRPr lang="en-GB"/>
          </a:p>
        </p:txBody>
      </p:sp>
    </p:spTree>
    <p:extLst>
      <p:ext uri="{BB962C8B-B14F-4D97-AF65-F5344CB8AC3E}">
        <p14:creationId xmlns:p14="http://schemas.microsoft.com/office/powerpoint/2010/main" val="2398103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ECFB80-490E-4F46-9C3D-F4A524912B58}" type="slidenum">
              <a:rPr lang="en-US" smtClean="0"/>
              <a:t>1</a:t>
            </a:fld>
            <a:endParaRPr lang="en-US" dirty="0"/>
          </a:p>
        </p:txBody>
      </p:sp>
    </p:spTree>
    <p:extLst>
      <p:ext uri="{BB962C8B-B14F-4D97-AF65-F5344CB8AC3E}">
        <p14:creationId xmlns:p14="http://schemas.microsoft.com/office/powerpoint/2010/main" val="3366451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9CC4306E-E0B1-4087-A70E-C8C54CAA87E2}" type="datetimeFigureOut">
              <a:rPr lang="en-GB" smtClean="0"/>
              <a:t>04/08/2017</a:t>
            </a:fld>
            <a:endParaRPr lang="en-GB"/>
          </a:p>
        </p:txBody>
      </p:sp>
      <p:sp>
        <p:nvSpPr>
          <p:cNvPr id="8" name="Slide Number Placeholder 7"/>
          <p:cNvSpPr>
            <a:spLocks noGrp="1"/>
          </p:cNvSpPr>
          <p:nvPr>
            <p:ph type="sldNum" sz="quarter" idx="11"/>
          </p:nvPr>
        </p:nvSpPr>
        <p:spPr/>
        <p:txBody>
          <a:bodyPr/>
          <a:lstStyle/>
          <a:p>
            <a:fld id="{5DBE38AE-FAF5-4F8D-BFE2-EE211D159135}" type="slidenum">
              <a:rPr lang="en-GB" smtClean="0"/>
              <a:t>‹#›</a:t>
            </a:fld>
            <a:endParaRPr lang="en-GB"/>
          </a:p>
        </p:txBody>
      </p:sp>
      <p:sp>
        <p:nvSpPr>
          <p:cNvPr id="9" name="Footer Placeholder 8"/>
          <p:cNvSpPr>
            <a:spLocks noGrp="1"/>
          </p:cNvSpPr>
          <p:nvPr>
            <p:ph type="ftr" sz="quarter" idx="12"/>
          </p:nvPr>
        </p:nvSpPr>
        <p:spPr/>
        <p:txBody>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C4306E-E0B1-4087-A70E-C8C54CAA87E2}" type="datetimeFigureOut">
              <a:rPr lang="en-GB" smtClean="0"/>
              <a:t>04/08/2017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BE38AE-FAF5-4F8D-BFE2-EE211D159135}"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C4306E-E0B1-4087-A70E-C8C54CAA87E2}" type="datetimeFigureOut">
              <a:rPr lang="en-GB" smtClean="0"/>
              <a:t>04/08/2017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BE38AE-FAF5-4F8D-BFE2-EE211D159135}"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9CC4306E-E0B1-4087-A70E-C8C54CAA87E2}" type="datetimeFigureOut">
              <a:rPr lang="en-GB" smtClean="0"/>
              <a:t>04/08/2017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BE38AE-FAF5-4F8D-BFE2-EE211D159135}"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C4306E-E0B1-4087-A70E-C8C54CAA87E2}" type="datetimeFigureOut">
              <a:rPr lang="en-GB" smtClean="0"/>
              <a:t>04/08/2017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BE38AE-FAF5-4F8D-BFE2-EE211D159135}" type="slidenum">
              <a:rPr lang="en-GB" smtClean="0"/>
              <a:t>‹#›</a:t>
            </a:fld>
            <a:endParaRPr lang="en-GB"/>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9CC4306E-E0B1-4087-A70E-C8C54CAA87E2}" type="datetimeFigureOut">
              <a:rPr lang="en-GB" smtClean="0"/>
              <a:t>04/08/2017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BE38AE-FAF5-4F8D-BFE2-EE211D159135}" type="slidenum">
              <a:rPr lang="en-GB" smtClean="0"/>
              <a:t>‹#›</a:t>
            </a:fld>
            <a:endParaRPr lang="en-GB"/>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9CC4306E-E0B1-4087-A70E-C8C54CAA87E2}" type="datetimeFigureOut">
              <a:rPr lang="en-GB" smtClean="0"/>
              <a:t>04/08/2017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DBE38AE-FAF5-4F8D-BFE2-EE211D159135}" type="slidenum">
              <a:rPr lang="en-GB" smtClean="0"/>
              <a:t>‹#›</a:t>
            </a:fld>
            <a:endParaRPr lang="en-GB"/>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CC4306E-E0B1-4087-A70E-C8C54CAA87E2}" type="datetimeFigureOut">
              <a:rPr lang="en-GB" smtClean="0"/>
              <a:t>04/08/2017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DBE38AE-FAF5-4F8D-BFE2-EE211D159135}"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C4306E-E0B1-4087-A70E-C8C54CAA87E2}" type="datetimeFigureOut">
              <a:rPr lang="en-GB" smtClean="0"/>
              <a:t>04/08/2017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DBE38AE-FAF5-4F8D-BFE2-EE211D159135}"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C4306E-E0B1-4087-A70E-C8C54CAA87E2}" type="datetimeFigureOut">
              <a:rPr lang="en-GB" smtClean="0"/>
              <a:t>04/08/2017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BE38AE-FAF5-4F8D-BFE2-EE211D159135}"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C4306E-E0B1-4087-A70E-C8C54CAA87E2}" type="datetimeFigureOut">
              <a:rPr lang="en-GB" smtClean="0"/>
              <a:t>04/08/2017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BE38AE-FAF5-4F8D-BFE2-EE211D159135}"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9CC4306E-E0B1-4087-A70E-C8C54CAA87E2}" type="datetimeFigureOut">
              <a:rPr lang="en-GB" smtClean="0"/>
              <a:t>04/08/2017</a:t>
            </a:fld>
            <a:endParaRPr lang="en-GB"/>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GB"/>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5DBE38AE-FAF5-4F8D-BFE2-EE211D159135}" type="slidenum">
              <a:rPr lang="en-GB" smtClean="0"/>
              <a:t>‹#›</a:t>
            </a:fld>
            <a:endParaRPr lang="en-GB"/>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990601"/>
            <a:ext cx="7848600" cy="1409700"/>
          </a:xfrm>
        </p:spPr>
        <p:txBody>
          <a:bodyPr>
            <a:noAutofit/>
          </a:bodyPr>
          <a:lstStyle/>
          <a:p>
            <a:r>
              <a:rPr lang="en-US" sz="6400" b="1" u="sng" dirty="0" smtClean="0">
                <a:solidFill>
                  <a:srgbClr val="0070C0"/>
                </a:solidFill>
                <a:latin typeface="Arial" pitchFamily="34" charset="0"/>
                <a:cs typeface="Arial" pitchFamily="34" charset="0"/>
              </a:rPr>
              <a:t>EVIDENCE.COM</a:t>
            </a:r>
            <a:endParaRPr lang="en-US" sz="6400" b="1" u="sng" dirty="0">
              <a:solidFill>
                <a:srgbClr val="0070C0"/>
              </a:solidFill>
              <a:latin typeface="Arial" pitchFamily="34" charset="0"/>
              <a:cs typeface="Arial" pitchFamily="34" charset="0"/>
            </a:endParaRPr>
          </a:p>
        </p:txBody>
      </p:sp>
      <p:sp>
        <p:nvSpPr>
          <p:cNvPr id="6" name="Subtitle 5"/>
          <p:cNvSpPr>
            <a:spLocks noGrp="1"/>
          </p:cNvSpPr>
          <p:nvPr>
            <p:ph type="subTitle" idx="1"/>
          </p:nvPr>
        </p:nvSpPr>
        <p:spPr>
          <a:xfrm>
            <a:off x="685800" y="2806700"/>
            <a:ext cx="6400800" cy="2451100"/>
          </a:xfrm>
        </p:spPr>
        <p:txBody>
          <a:bodyPr/>
          <a:lstStyle/>
          <a:p>
            <a:pPr marL="342900" indent="-342900">
              <a:buFont typeface="Arial" pitchFamily="34" charset="0"/>
              <a:buChar char="•"/>
            </a:pPr>
            <a:endParaRPr lang="en-GB" dirty="0"/>
          </a:p>
          <a:p>
            <a:pPr marL="342900" indent="-342900">
              <a:buFont typeface="Arial" pitchFamily="34" charset="0"/>
              <a:buChar char="•"/>
            </a:pPr>
            <a:endParaRPr lang="en-GB" dirty="0"/>
          </a:p>
        </p:txBody>
      </p:sp>
      <p:pic>
        <p:nvPicPr>
          <p:cNvPr id="4" name="Picture 9" descr="C:\Users\Andrew.Dowd\AppData\Local\Microsoft\Windows\INetCache\IE\MTHJCQM6\Baldafix_folding_camera[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01316" y="2806700"/>
            <a:ext cx="3312368" cy="29421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Andrew.Dowd\AppData\Local\Microsoft\Windows\INetCache\IE\93L1M0CX\580px-Computer_n_screen.svg[1].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150023" y="2202143"/>
            <a:ext cx="3384377" cy="3864225"/>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a:off x="3314700" y="3873500"/>
            <a:ext cx="183532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011866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88640"/>
            <a:ext cx="8496944" cy="523220"/>
          </a:xfrm>
          <a:prstGeom prst="rect">
            <a:avLst/>
          </a:prstGeom>
        </p:spPr>
        <p:txBody>
          <a:bodyPr wrap="square">
            <a:spAutoFit/>
          </a:bodyPr>
          <a:lstStyle/>
          <a:p>
            <a:r>
              <a:rPr lang="en-GB" sz="1400" dirty="0">
                <a:latin typeface="Arial" pitchFamily="34" charset="0"/>
                <a:cs typeface="Arial" pitchFamily="34" charset="0"/>
              </a:rPr>
              <a:t>Click on the link and the Evidence.com sign-in screen will show.  Enter your user name and password and click sign in: -</a:t>
            </a:r>
          </a:p>
        </p:txBody>
      </p:sp>
      <p:pic>
        <p:nvPicPr>
          <p:cNvPr id="3" name="Picture 2"/>
          <p:cNvPicPr/>
          <p:nvPr/>
        </p:nvPicPr>
        <p:blipFill rotWithShape="1">
          <a:blip r:embed="rId2"/>
          <a:srcRect t="9082" b="4082"/>
          <a:stretch/>
        </p:blipFill>
        <p:spPr bwMode="auto">
          <a:xfrm>
            <a:off x="251520" y="711861"/>
            <a:ext cx="8280920" cy="3509228"/>
          </a:xfrm>
          <a:prstGeom prst="rect">
            <a:avLst/>
          </a:prstGeom>
          <a:ln>
            <a:noFill/>
          </a:ln>
          <a:extLst>
            <a:ext uri="{53640926-AAD7-44D8-BBD7-CCE9431645EC}">
              <a14:shadowObscured xmlns:a14="http://schemas.microsoft.com/office/drawing/2010/main"/>
            </a:ext>
          </a:extLst>
        </p:spPr>
      </p:pic>
      <p:sp>
        <p:nvSpPr>
          <p:cNvPr id="4" name="Rectangle 3"/>
          <p:cNvSpPr/>
          <p:nvPr/>
        </p:nvSpPr>
        <p:spPr>
          <a:xfrm>
            <a:off x="1187624" y="1340768"/>
            <a:ext cx="1440160" cy="8911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348815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16632"/>
            <a:ext cx="8568952" cy="523220"/>
          </a:xfrm>
          <a:prstGeom prst="rect">
            <a:avLst/>
          </a:prstGeom>
        </p:spPr>
        <p:txBody>
          <a:bodyPr wrap="square">
            <a:spAutoFit/>
          </a:bodyPr>
          <a:lstStyle/>
          <a:p>
            <a:r>
              <a:rPr lang="en-GB" sz="1400" dirty="0">
                <a:latin typeface="Arial" pitchFamily="34" charset="0"/>
                <a:cs typeface="Arial" pitchFamily="34" charset="0"/>
              </a:rPr>
              <a:t>The footage will be displayed on screen.  Press the play button at the bottom of the screen to play the footage: -</a:t>
            </a:r>
          </a:p>
        </p:txBody>
      </p:sp>
      <p:pic>
        <p:nvPicPr>
          <p:cNvPr id="3" name="Picture 2"/>
          <p:cNvPicPr/>
          <p:nvPr/>
        </p:nvPicPr>
        <p:blipFill rotWithShape="1">
          <a:blip r:embed="rId2"/>
          <a:srcRect t="9131" b="4390"/>
          <a:stretch/>
        </p:blipFill>
        <p:spPr bwMode="auto">
          <a:xfrm>
            <a:off x="323528" y="630724"/>
            <a:ext cx="8424936" cy="4098471"/>
          </a:xfrm>
          <a:prstGeom prst="rect">
            <a:avLst/>
          </a:prstGeom>
          <a:ln>
            <a:noFill/>
          </a:ln>
          <a:extLst>
            <a:ext uri="{53640926-AAD7-44D8-BBD7-CCE9431645EC}">
              <a14:shadowObscured xmlns:a14="http://schemas.microsoft.com/office/drawing/2010/main"/>
            </a:ext>
          </a:extLst>
        </p:spPr>
      </p:pic>
      <p:sp>
        <p:nvSpPr>
          <p:cNvPr id="4" name="Rectangle 3"/>
          <p:cNvSpPr/>
          <p:nvPr/>
        </p:nvSpPr>
        <p:spPr>
          <a:xfrm>
            <a:off x="1547664" y="4293096"/>
            <a:ext cx="504056" cy="4360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8382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16632"/>
            <a:ext cx="8640960" cy="523220"/>
          </a:xfrm>
          <a:prstGeom prst="rect">
            <a:avLst/>
          </a:prstGeom>
        </p:spPr>
        <p:txBody>
          <a:bodyPr wrap="square">
            <a:spAutoFit/>
          </a:bodyPr>
          <a:lstStyle/>
          <a:p>
            <a:r>
              <a:rPr lang="en-GB" sz="1400" dirty="0">
                <a:latin typeface="Arial" pitchFamily="34" charset="0"/>
                <a:cs typeface="Arial" pitchFamily="34" charset="0"/>
              </a:rPr>
              <a:t>Footage can be paused by pressing the pause button, you can slide the bar at the bottom to move forward or backward, or you can click on the previous or next frame buttons to navigate: -</a:t>
            </a:r>
          </a:p>
        </p:txBody>
      </p:sp>
      <p:pic>
        <p:nvPicPr>
          <p:cNvPr id="3" name="Picture 2"/>
          <p:cNvPicPr/>
          <p:nvPr/>
        </p:nvPicPr>
        <p:blipFill rotWithShape="1">
          <a:blip r:embed="rId2"/>
          <a:srcRect t="8937" b="4273"/>
          <a:stretch/>
        </p:blipFill>
        <p:spPr bwMode="auto">
          <a:xfrm>
            <a:off x="323528" y="639852"/>
            <a:ext cx="8424936" cy="4922747"/>
          </a:xfrm>
          <a:prstGeom prst="rect">
            <a:avLst/>
          </a:prstGeom>
          <a:ln>
            <a:noFill/>
          </a:ln>
          <a:extLst>
            <a:ext uri="{53640926-AAD7-44D8-BBD7-CCE9431645EC}">
              <a14:shadowObscured xmlns:a14="http://schemas.microsoft.com/office/drawing/2010/main"/>
            </a:ext>
          </a:extLst>
        </p:spPr>
      </p:pic>
      <p:sp>
        <p:nvSpPr>
          <p:cNvPr id="4" name="Rectangle 3"/>
          <p:cNvSpPr/>
          <p:nvPr/>
        </p:nvSpPr>
        <p:spPr>
          <a:xfrm>
            <a:off x="1331640" y="5085184"/>
            <a:ext cx="1944216" cy="4774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467544" y="5877272"/>
            <a:ext cx="6912768" cy="369332"/>
          </a:xfrm>
          <a:prstGeom prst="rect">
            <a:avLst/>
          </a:prstGeom>
          <a:noFill/>
        </p:spPr>
        <p:txBody>
          <a:bodyPr wrap="square" rtlCol="0">
            <a:spAutoFit/>
          </a:bodyPr>
          <a:lstStyle/>
          <a:p>
            <a:r>
              <a:rPr lang="en-GB" dirty="0" smtClean="0">
                <a:latin typeface="Arial" pitchFamily="34" charset="0"/>
                <a:cs typeface="Arial" pitchFamily="34" charset="0"/>
              </a:rPr>
              <a:t>The time the footage was captured is given as UTC time.</a:t>
            </a:r>
            <a:endParaRPr lang="en-GB" dirty="0">
              <a:latin typeface="Arial" pitchFamily="34" charset="0"/>
              <a:cs typeface="Arial" pitchFamily="34" charset="0"/>
            </a:endParaRPr>
          </a:p>
        </p:txBody>
      </p:sp>
    </p:spTree>
    <p:extLst>
      <p:ext uri="{BB962C8B-B14F-4D97-AF65-F5344CB8AC3E}">
        <p14:creationId xmlns:p14="http://schemas.microsoft.com/office/powerpoint/2010/main" val="2594207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450" u="sng" dirty="0" smtClean="0">
                <a:latin typeface="Arial" pitchFamily="34" charset="0"/>
                <a:cs typeface="Arial" pitchFamily="34" charset="0"/>
              </a:rPr>
              <a:t>How to view BWV footage using the CCDCS</a:t>
            </a:r>
            <a:endParaRPr lang="en-GB" sz="3450" u="sng" dirty="0">
              <a:latin typeface="Arial" pitchFamily="34" charset="0"/>
              <a:cs typeface="Arial" pitchFamily="34" charset="0"/>
            </a:endParaRPr>
          </a:p>
        </p:txBody>
      </p:sp>
      <p:sp>
        <p:nvSpPr>
          <p:cNvPr id="3" name="Rectangle 2"/>
          <p:cNvSpPr/>
          <p:nvPr/>
        </p:nvSpPr>
        <p:spPr>
          <a:xfrm>
            <a:off x="539552" y="1772817"/>
            <a:ext cx="6318448" cy="307777"/>
          </a:xfrm>
          <a:prstGeom prst="rect">
            <a:avLst/>
          </a:prstGeom>
        </p:spPr>
        <p:txBody>
          <a:bodyPr wrap="square">
            <a:spAutoFit/>
          </a:bodyPr>
          <a:lstStyle/>
          <a:p>
            <a:r>
              <a:rPr lang="en-GB" sz="1400" dirty="0">
                <a:latin typeface="Arial" pitchFamily="34" charset="0"/>
                <a:cs typeface="Arial" pitchFamily="34" charset="0"/>
              </a:rPr>
              <a:t>In the case containing the BWV, go to Index: -</a:t>
            </a:r>
          </a:p>
        </p:txBody>
      </p:sp>
      <p:pic>
        <p:nvPicPr>
          <p:cNvPr id="4" name="Picture 3"/>
          <p:cNvPicPr/>
          <p:nvPr/>
        </p:nvPicPr>
        <p:blipFill rotWithShape="1">
          <a:blip r:embed="rId2"/>
          <a:srcRect t="8759" b="4380"/>
          <a:stretch/>
        </p:blipFill>
        <p:spPr bwMode="auto">
          <a:xfrm>
            <a:off x="552128" y="2111317"/>
            <a:ext cx="7836296" cy="4533900"/>
          </a:xfrm>
          <a:prstGeom prst="rect">
            <a:avLst/>
          </a:prstGeom>
          <a:ln>
            <a:noFill/>
          </a:ln>
          <a:extLst>
            <a:ext uri="{53640926-AAD7-44D8-BBD7-CCE9431645EC}">
              <a14:shadowObscured xmlns:a14="http://schemas.microsoft.com/office/drawing/2010/main"/>
            </a:ext>
          </a:extLst>
        </p:spPr>
      </p:pic>
      <p:sp>
        <p:nvSpPr>
          <p:cNvPr id="5" name="Oval 4"/>
          <p:cNvSpPr/>
          <p:nvPr/>
        </p:nvSpPr>
        <p:spPr>
          <a:xfrm>
            <a:off x="1403648" y="3356992"/>
            <a:ext cx="440634"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1187624" y="3933056"/>
            <a:ext cx="792088"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555776" y="4725144"/>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1187624" y="4293096"/>
            <a:ext cx="864096" cy="851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90168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332656"/>
            <a:ext cx="8424936" cy="646331"/>
          </a:xfrm>
          <a:prstGeom prst="rect">
            <a:avLst/>
          </a:prstGeom>
        </p:spPr>
        <p:txBody>
          <a:bodyPr wrap="square">
            <a:spAutoFit/>
          </a:bodyPr>
          <a:lstStyle/>
          <a:p>
            <a:r>
              <a:rPr lang="en-GB" dirty="0">
                <a:latin typeface="Arial" pitchFamily="34" charset="0"/>
                <a:cs typeface="Arial" pitchFamily="34" charset="0"/>
              </a:rPr>
              <a:t>Go the Exhibits/Key Exhibits section.  Locate the correct exhibit and click on the PDF radial button: -</a:t>
            </a:r>
          </a:p>
        </p:txBody>
      </p:sp>
      <p:pic>
        <p:nvPicPr>
          <p:cNvPr id="3" name="Picture 2"/>
          <p:cNvPicPr/>
          <p:nvPr/>
        </p:nvPicPr>
        <p:blipFill rotWithShape="1">
          <a:blip r:embed="rId2"/>
          <a:srcRect t="6172" r="-18" b="4198"/>
          <a:stretch/>
        </p:blipFill>
        <p:spPr bwMode="auto">
          <a:xfrm>
            <a:off x="467544" y="1124744"/>
            <a:ext cx="8280919" cy="4536504"/>
          </a:xfrm>
          <a:prstGeom prst="rect">
            <a:avLst/>
          </a:prstGeom>
          <a:ln>
            <a:noFill/>
          </a:ln>
          <a:extLst>
            <a:ext uri="{53640926-AAD7-44D8-BBD7-CCE9431645EC}">
              <a14:shadowObscured xmlns:a14="http://schemas.microsoft.com/office/drawing/2010/main"/>
            </a:ext>
          </a:extLst>
        </p:spPr>
      </p:pic>
      <p:sp>
        <p:nvSpPr>
          <p:cNvPr id="4" name="Oval 3"/>
          <p:cNvSpPr/>
          <p:nvPr/>
        </p:nvSpPr>
        <p:spPr>
          <a:xfrm>
            <a:off x="467544" y="2708920"/>
            <a:ext cx="936104"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683568" y="4509120"/>
            <a:ext cx="2448272"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5292080" y="4509120"/>
            <a:ext cx="36004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33690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88640"/>
            <a:ext cx="8496944" cy="646331"/>
          </a:xfrm>
          <a:prstGeom prst="rect">
            <a:avLst/>
          </a:prstGeom>
        </p:spPr>
        <p:txBody>
          <a:bodyPr wrap="square">
            <a:spAutoFit/>
          </a:bodyPr>
          <a:lstStyle/>
          <a:p>
            <a:r>
              <a:rPr lang="en-GB" dirty="0">
                <a:latin typeface="Arial" pitchFamily="34" charset="0"/>
                <a:cs typeface="Arial" pitchFamily="34" charset="0"/>
              </a:rPr>
              <a:t>Click on ‘Open’ and the document will open on screen.  Click on the hyperlink and then log in to Evidence.com:</a:t>
            </a:r>
          </a:p>
        </p:txBody>
      </p:sp>
      <p:pic>
        <p:nvPicPr>
          <p:cNvPr id="3" name="Picture 2"/>
          <p:cNvPicPr/>
          <p:nvPr/>
        </p:nvPicPr>
        <p:blipFill rotWithShape="1">
          <a:blip r:embed="rId2"/>
          <a:srcRect t="6299" r="-18" b="4462"/>
          <a:stretch/>
        </p:blipFill>
        <p:spPr bwMode="auto">
          <a:xfrm>
            <a:off x="323528" y="1124744"/>
            <a:ext cx="7992887" cy="3923506"/>
          </a:xfrm>
          <a:prstGeom prst="rect">
            <a:avLst/>
          </a:prstGeom>
          <a:ln>
            <a:noFill/>
          </a:ln>
          <a:extLst>
            <a:ext uri="{53640926-AAD7-44D8-BBD7-CCE9431645EC}">
              <a14:shadowObscured xmlns:a14="http://schemas.microsoft.com/office/drawing/2010/main"/>
            </a:ext>
          </a:extLst>
        </p:spPr>
      </p:pic>
      <p:sp>
        <p:nvSpPr>
          <p:cNvPr id="4" name="Rectangle 3"/>
          <p:cNvSpPr/>
          <p:nvPr/>
        </p:nvSpPr>
        <p:spPr>
          <a:xfrm>
            <a:off x="1187624" y="1916832"/>
            <a:ext cx="1584176" cy="12961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467544" y="5517232"/>
            <a:ext cx="7056784" cy="369332"/>
          </a:xfrm>
          <a:prstGeom prst="rect">
            <a:avLst/>
          </a:prstGeom>
          <a:noFill/>
        </p:spPr>
        <p:txBody>
          <a:bodyPr wrap="square" rtlCol="0">
            <a:spAutoFit/>
          </a:bodyPr>
          <a:lstStyle/>
          <a:p>
            <a:r>
              <a:rPr lang="en-GB" dirty="0" smtClean="0">
                <a:latin typeface="Arial" pitchFamily="34" charset="0"/>
                <a:cs typeface="Arial" pitchFamily="34" charset="0"/>
              </a:rPr>
              <a:t>Once signed in the footage will be streamed on screen.</a:t>
            </a:r>
            <a:endParaRPr lang="en-GB" dirty="0">
              <a:latin typeface="Arial" pitchFamily="34" charset="0"/>
              <a:cs typeface="Arial" pitchFamily="34" charset="0"/>
            </a:endParaRPr>
          </a:p>
        </p:txBody>
      </p:sp>
    </p:spTree>
    <p:extLst>
      <p:ext uri="{BB962C8B-B14F-4D97-AF65-F5344CB8AC3E}">
        <p14:creationId xmlns:p14="http://schemas.microsoft.com/office/powerpoint/2010/main" val="2823959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latin typeface="Arial" pitchFamily="34" charset="0"/>
                <a:cs typeface="Arial" pitchFamily="34" charset="0"/>
              </a:rPr>
              <a:t>Contents</a:t>
            </a:r>
            <a:endParaRPr lang="en-GB" u="sng" dirty="0">
              <a:latin typeface="Arial" pitchFamily="34" charset="0"/>
              <a:cs typeface="Arial" pitchFamily="34" charset="0"/>
            </a:endParaRPr>
          </a:p>
        </p:txBody>
      </p:sp>
      <p:sp>
        <p:nvSpPr>
          <p:cNvPr id="3" name="Content Placeholder 2"/>
          <p:cNvSpPr>
            <a:spLocks noGrp="1"/>
          </p:cNvSpPr>
          <p:nvPr>
            <p:ph idx="1"/>
          </p:nvPr>
        </p:nvSpPr>
        <p:spPr/>
        <p:txBody>
          <a:bodyPr/>
          <a:lstStyle/>
          <a:p>
            <a:pPr marL="0" indent="0">
              <a:buNone/>
            </a:pPr>
            <a:r>
              <a:rPr lang="en-GB" u="sng" dirty="0" smtClean="0">
                <a:latin typeface="Arial" pitchFamily="34" charset="0"/>
                <a:cs typeface="Arial" pitchFamily="34" charset="0"/>
              </a:rPr>
              <a:t>Slide</a:t>
            </a:r>
            <a:r>
              <a:rPr lang="en-GB" dirty="0" smtClean="0">
                <a:latin typeface="Arial" pitchFamily="34" charset="0"/>
                <a:cs typeface="Arial" pitchFamily="34" charset="0"/>
              </a:rPr>
              <a:t>			</a:t>
            </a:r>
            <a:r>
              <a:rPr lang="en-GB" u="sng" dirty="0" smtClean="0">
                <a:latin typeface="Arial" pitchFamily="34" charset="0"/>
                <a:cs typeface="Arial" pitchFamily="34" charset="0"/>
              </a:rPr>
              <a:t>Content</a:t>
            </a:r>
          </a:p>
          <a:p>
            <a:pPr marL="0" indent="0">
              <a:buNone/>
            </a:pPr>
            <a:endParaRPr lang="en-GB" u="sng" dirty="0" smtClean="0">
              <a:latin typeface="Arial" pitchFamily="34" charset="0"/>
              <a:cs typeface="Arial" pitchFamily="34" charset="0"/>
            </a:endParaRPr>
          </a:p>
          <a:p>
            <a:pPr marL="0" indent="0">
              <a:buNone/>
            </a:pPr>
            <a:r>
              <a:rPr lang="en-GB" dirty="0" smtClean="0">
                <a:latin typeface="Arial" pitchFamily="34" charset="0"/>
                <a:cs typeface="Arial" pitchFamily="34" charset="0"/>
              </a:rPr>
              <a:t>3			What is Evidence.com?</a:t>
            </a:r>
          </a:p>
          <a:p>
            <a:pPr marL="0" indent="0">
              <a:buNone/>
            </a:pPr>
            <a:r>
              <a:rPr lang="en-GB" dirty="0" smtClean="0">
                <a:latin typeface="Arial" pitchFamily="34" charset="0"/>
                <a:cs typeface="Arial" pitchFamily="34" charset="0"/>
              </a:rPr>
              <a:t>4-8			How to create and register an 				account.</a:t>
            </a:r>
          </a:p>
          <a:p>
            <a:pPr marL="0" indent="0">
              <a:buNone/>
            </a:pPr>
            <a:r>
              <a:rPr lang="en-GB" dirty="0" smtClean="0">
                <a:latin typeface="Arial" pitchFamily="34" charset="0"/>
                <a:cs typeface="Arial" pitchFamily="34" charset="0"/>
              </a:rPr>
              <a:t>9-12			How to stream BWV footage.</a:t>
            </a:r>
          </a:p>
          <a:p>
            <a:pPr marL="0" indent="0">
              <a:buNone/>
            </a:pPr>
            <a:r>
              <a:rPr lang="en-GB" dirty="0" smtClean="0">
                <a:latin typeface="Arial" pitchFamily="34" charset="0"/>
                <a:cs typeface="Arial" pitchFamily="34" charset="0"/>
              </a:rPr>
              <a:t>13-15			How to view BWV footage using the 			CCDCS.			</a:t>
            </a:r>
            <a:endParaRPr lang="en-GB" dirty="0">
              <a:latin typeface="Arial" pitchFamily="34" charset="0"/>
              <a:cs typeface="Arial" pitchFamily="34" charset="0"/>
            </a:endParaRPr>
          </a:p>
        </p:txBody>
      </p:sp>
    </p:spTree>
    <p:extLst>
      <p:ext uri="{BB962C8B-B14F-4D97-AF65-F5344CB8AC3E}">
        <p14:creationId xmlns:p14="http://schemas.microsoft.com/office/powerpoint/2010/main" val="3521723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latin typeface="Arial" pitchFamily="34" charset="0"/>
                <a:cs typeface="Arial" pitchFamily="34" charset="0"/>
              </a:rPr>
              <a:t>What is Evidence.com?</a:t>
            </a:r>
            <a:endParaRPr lang="en-GB" u="sng" dirty="0">
              <a:latin typeface="Arial" pitchFamily="34" charset="0"/>
              <a:cs typeface="Arial" pitchFamily="34" charset="0"/>
            </a:endParaRPr>
          </a:p>
        </p:txBody>
      </p:sp>
      <p:sp>
        <p:nvSpPr>
          <p:cNvPr id="3" name="Content Placeholder 2"/>
          <p:cNvSpPr>
            <a:spLocks noGrp="1"/>
          </p:cNvSpPr>
          <p:nvPr>
            <p:ph idx="1"/>
          </p:nvPr>
        </p:nvSpPr>
        <p:spPr/>
        <p:txBody>
          <a:bodyPr>
            <a:normAutofit fontScale="55000" lnSpcReduction="20000"/>
          </a:bodyPr>
          <a:lstStyle/>
          <a:p>
            <a:endParaRPr lang="en-GB" sz="3100" dirty="0" smtClean="0">
              <a:latin typeface="Arial" pitchFamily="34" charset="0"/>
              <a:cs typeface="Arial" pitchFamily="34" charset="0"/>
            </a:endParaRPr>
          </a:p>
          <a:p>
            <a:r>
              <a:rPr lang="en-GB" sz="3100" dirty="0" smtClean="0">
                <a:latin typeface="Arial" pitchFamily="34" charset="0"/>
                <a:cs typeface="Arial" pitchFamily="34" charset="0"/>
              </a:rPr>
              <a:t>Police-owned web-based </a:t>
            </a:r>
            <a:r>
              <a:rPr lang="en-GB" sz="3100" dirty="0" smtClean="0">
                <a:latin typeface="Arial" pitchFamily="34" charset="0"/>
                <a:cs typeface="Arial" pitchFamily="34" charset="0"/>
              </a:rPr>
              <a:t>system that provides access to multimedia evidence.</a:t>
            </a:r>
          </a:p>
          <a:p>
            <a:r>
              <a:rPr lang="en-GB" sz="3100" dirty="0" smtClean="0">
                <a:latin typeface="Arial" pitchFamily="34" charset="0"/>
                <a:cs typeface="Arial" pitchFamily="34" charset="0"/>
              </a:rPr>
              <a:t>Links to individual items of footage are embedded into documents we serve.  </a:t>
            </a:r>
          </a:p>
          <a:p>
            <a:r>
              <a:rPr lang="en-GB" sz="3100" dirty="0" smtClean="0">
                <a:latin typeface="Arial" pitchFamily="34" charset="0"/>
                <a:cs typeface="Arial" pitchFamily="34" charset="0"/>
              </a:rPr>
              <a:t>Evidential footage will be uploaded to CCDCS on a new MG0 MME document; disclosable unused footage served by secure email in a new UM BWV document.</a:t>
            </a:r>
          </a:p>
          <a:p>
            <a:r>
              <a:rPr lang="en-GB" sz="3100" dirty="0" smtClean="0">
                <a:latin typeface="Arial" pitchFamily="34" charset="0"/>
                <a:cs typeface="Arial" pitchFamily="34" charset="0"/>
              </a:rPr>
              <a:t>Evidence.com only accessible via individual links, not by accessing the website directly.</a:t>
            </a:r>
          </a:p>
          <a:p>
            <a:r>
              <a:rPr lang="en-GB" sz="3100" dirty="0" smtClean="0">
                <a:latin typeface="Arial" pitchFamily="34" charset="0"/>
                <a:cs typeface="Arial" pitchFamily="34" charset="0"/>
              </a:rPr>
              <a:t>Users register on Evidence.com when they receive a link to footage for the first time.</a:t>
            </a:r>
          </a:p>
          <a:p>
            <a:r>
              <a:rPr lang="en-GB" sz="3100" dirty="0" smtClean="0">
                <a:latin typeface="Arial" pitchFamily="34" charset="0"/>
                <a:cs typeface="Arial" pitchFamily="34" charset="0"/>
              </a:rPr>
              <a:t>Post-registration, access is by entry of user name </a:t>
            </a:r>
            <a:r>
              <a:rPr lang="en-GB" sz="3100" dirty="0" smtClean="0">
                <a:latin typeface="Arial" pitchFamily="34" charset="0"/>
                <a:cs typeface="Arial" pitchFamily="34" charset="0"/>
              </a:rPr>
              <a:t>(secure email </a:t>
            </a:r>
            <a:r>
              <a:rPr lang="en-GB" sz="3100" dirty="0" smtClean="0">
                <a:latin typeface="Arial" pitchFamily="34" charset="0"/>
                <a:cs typeface="Arial" pitchFamily="34" charset="0"/>
              </a:rPr>
              <a:t>address) and password </a:t>
            </a:r>
            <a:r>
              <a:rPr lang="en-GB" sz="3100" dirty="0" smtClean="0">
                <a:latin typeface="Arial" pitchFamily="34" charset="0"/>
                <a:cs typeface="Arial" pitchFamily="34" charset="0"/>
              </a:rPr>
              <a:t>(changed every 90 days) each </a:t>
            </a:r>
            <a:r>
              <a:rPr lang="en-GB" sz="3100" dirty="0" smtClean="0">
                <a:latin typeface="Arial" pitchFamily="34" charset="0"/>
                <a:cs typeface="Arial" pitchFamily="34" charset="0"/>
              </a:rPr>
              <a:t>time you want to acc</a:t>
            </a:r>
            <a:r>
              <a:rPr lang="en-GB" sz="3100" dirty="0">
                <a:latin typeface="Arial" pitchFamily="34" charset="0"/>
                <a:cs typeface="Arial" pitchFamily="34" charset="0"/>
              </a:rPr>
              <a:t>e</a:t>
            </a:r>
            <a:r>
              <a:rPr lang="en-GB" sz="3100" dirty="0" smtClean="0">
                <a:latin typeface="Arial" pitchFamily="34" charset="0"/>
                <a:cs typeface="Arial" pitchFamily="34" charset="0"/>
              </a:rPr>
              <a:t>ss a link.</a:t>
            </a:r>
          </a:p>
          <a:p>
            <a:r>
              <a:rPr lang="en-GB" sz="3100" dirty="0" smtClean="0">
                <a:latin typeface="Arial" pitchFamily="34" charset="0"/>
                <a:cs typeface="Arial" pitchFamily="34" charset="0"/>
              </a:rPr>
              <a:t>Footage </a:t>
            </a:r>
            <a:r>
              <a:rPr lang="en-GB" sz="3100" dirty="0" smtClean="0">
                <a:latin typeface="Arial" pitchFamily="34" charset="0"/>
                <a:cs typeface="Arial" pitchFamily="34" charset="0"/>
              </a:rPr>
              <a:t>can be streamed on all devices; downloading is not possible on iPads or iPhones due to Apple iOS restrictions</a:t>
            </a:r>
            <a:r>
              <a:rPr lang="en-GB" sz="3100" dirty="0" smtClean="0">
                <a:latin typeface="Arial" pitchFamily="34" charset="0"/>
                <a:cs typeface="Arial" pitchFamily="34" charset="0"/>
              </a:rPr>
              <a:t>.</a:t>
            </a:r>
          </a:p>
          <a:p>
            <a:r>
              <a:rPr lang="en-GB" sz="3100" dirty="0" smtClean="0">
                <a:latin typeface="Arial" pitchFamily="34" charset="0"/>
                <a:cs typeface="Arial" pitchFamily="34" charset="0"/>
              </a:rPr>
              <a:t>Rollout has been completed across the majority of London boroughs, with full rollout by the end of August.  </a:t>
            </a:r>
            <a:r>
              <a:rPr lang="en-GB" sz="3100" dirty="0" smtClean="0">
                <a:latin typeface="Arial" pitchFamily="34" charset="0"/>
                <a:cs typeface="Arial" pitchFamily="34" charset="0"/>
              </a:rPr>
              <a:t>Implementation is being prepared with several other police forces including Greater Manchester, West Midlands and British Transport Police.</a:t>
            </a:r>
            <a:endParaRPr lang="en-GB" sz="3100" dirty="0" smtClean="0">
              <a:latin typeface="Arial" pitchFamily="34" charset="0"/>
              <a:cs typeface="Arial" pitchFamily="34" charset="0"/>
            </a:endParaRPr>
          </a:p>
          <a:p>
            <a:endParaRPr lang="en-GB" sz="1800" dirty="0">
              <a:latin typeface="Arial" pitchFamily="34" charset="0"/>
              <a:cs typeface="Arial" pitchFamily="34" charset="0"/>
            </a:endParaRPr>
          </a:p>
        </p:txBody>
      </p:sp>
    </p:spTree>
    <p:extLst>
      <p:ext uri="{BB962C8B-B14F-4D97-AF65-F5344CB8AC3E}">
        <p14:creationId xmlns:p14="http://schemas.microsoft.com/office/powerpoint/2010/main" val="217820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2616"/>
            <a:ext cx="8229600" cy="1240160"/>
          </a:xfrm>
        </p:spPr>
        <p:txBody>
          <a:bodyPr/>
          <a:lstStyle/>
          <a:p>
            <a:r>
              <a:rPr lang="en-GB" sz="3700" u="sng" dirty="0" smtClean="0">
                <a:latin typeface="Arial" pitchFamily="34" charset="0"/>
                <a:cs typeface="Arial" pitchFamily="34" charset="0"/>
              </a:rPr>
              <a:t>How to create and register an account</a:t>
            </a:r>
            <a:endParaRPr lang="en-GB" sz="3700" u="sng" dirty="0">
              <a:latin typeface="Arial" pitchFamily="34" charset="0"/>
              <a:cs typeface="Arial" pitchFamily="34" charset="0"/>
            </a:endParaRPr>
          </a:p>
        </p:txBody>
      </p:sp>
      <p:sp>
        <p:nvSpPr>
          <p:cNvPr id="9" name="Rectangle 8"/>
          <p:cNvSpPr/>
          <p:nvPr/>
        </p:nvSpPr>
        <p:spPr>
          <a:xfrm>
            <a:off x="539552" y="1916832"/>
            <a:ext cx="8064896" cy="646331"/>
          </a:xfrm>
          <a:prstGeom prst="rect">
            <a:avLst/>
          </a:prstGeom>
        </p:spPr>
        <p:txBody>
          <a:bodyPr wrap="square">
            <a:spAutoFit/>
          </a:bodyPr>
          <a:lstStyle/>
          <a:p>
            <a:r>
              <a:rPr lang="en-GB" dirty="0">
                <a:latin typeface="Arial" pitchFamily="34" charset="0"/>
                <a:cs typeface="Arial" pitchFamily="34" charset="0"/>
              </a:rPr>
              <a:t>Begin the registration process by clicking the </a:t>
            </a:r>
            <a:r>
              <a:rPr lang="en-GB" dirty="0" smtClean="0">
                <a:latin typeface="Arial" pitchFamily="34" charset="0"/>
                <a:cs typeface="Arial" pitchFamily="34" charset="0"/>
              </a:rPr>
              <a:t>link to the footage. </a:t>
            </a:r>
            <a:r>
              <a:rPr lang="en-GB" dirty="0">
                <a:latin typeface="Arial" pitchFamily="34" charset="0"/>
                <a:cs typeface="Arial" pitchFamily="34" charset="0"/>
              </a:rPr>
              <a:t>Enter your CJSM email address in the ‘Find my Agency’ field and click </a:t>
            </a:r>
            <a:r>
              <a:rPr lang="en-GB" b="1" dirty="0">
                <a:latin typeface="Arial" pitchFamily="34" charset="0"/>
                <a:cs typeface="Arial" pitchFamily="34" charset="0"/>
              </a:rPr>
              <a:t>Search</a:t>
            </a:r>
            <a:r>
              <a:rPr lang="en-GB" dirty="0">
                <a:latin typeface="Arial" pitchFamily="34" charset="0"/>
                <a:cs typeface="Arial" pitchFamily="34" charset="0"/>
              </a:rPr>
              <a:t>.</a:t>
            </a:r>
          </a:p>
        </p:txBody>
      </p:sp>
      <p:pic>
        <p:nvPicPr>
          <p:cNvPr id="15" name="Picture 14"/>
          <p:cNvPicPr/>
          <p:nvPr/>
        </p:nvPicPr>
        <p:blipFill>
          <a:blip r:embed="rId2">
            <a:extLst>
              <a:ext uri="{28A0092B-C50C-407E-A947-70E740481C1C}">
                <a14:useLocalDpi xmlns:a14="http://schemas.microsoft.com/office/drawing/2010/main" val="0"/>
              </a:ext>
            </a:extLst>
          </a:blip>
          <a:srcRect/>
          <a:stretch>
            <a:fillRect/>
          </a:stretch>
        </p:blipFill>
        <p:spPr bwMode="auto">
          <a:xfrm>
            <a:off x="611560" y="2572426"/>
            <a:ext cx="5514975" cy="3019425"/>
          </a:xfrm>
          <a:prstGeom prst="rect">
            <a:avLst/>
          </a:prstGeom>
          <a:noFill/>
          <a:ln>
            <a:noFill/>
          </a:ln>
        </p:spPr>
      </p:pic>
    </p:spTree>
    <p:extLst>
      <p:ext uri="{BB962C8B-B14F-4D97-AF65-F5344CB8AC3E}">
        <p14:creationId xmlns:p14="http://schemas.microsoft.com/office/powerpoint/2010/main" val="1024703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60648"/>
            <a:ext cx="8208912" cy="307777"/>
          </a:xfrm>
          <a:prstGeom prst="rect">
            <a:avLst/>
          </a:prstGeom>
        </p:spPr>
        <p:txBody>
          <a:bodyPr wrap="square">
            <a:spAutoFit/>
          </a:bodyPr>
          <a:lstStyle/>
          <a:p>
            <a:r>
              <a:rPr lang="en-GB" sz="1400" dirty="0">
                <a:latin typeface="Arial" pitchFamily="34" charset="0"/>
                <a:cs typeface="Arial" pitchFamily="34" charset="0"/>
              </a:rPr>
              <a:t>Click on ‘External Advocates.’</a:t>
            </a: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277618" y="568426"/>
            <a:ext cx="5514975" cy="2788566"/>
          </a:xfrm>
          <a:prstGeom prst="rect">
            <a:avLst/>
          </a:prstGeom>
          <a:noFill/>
          <a:ln>
            <a:noFill/>
          </a:ln>
        </p:spPr>
      </p:pic>
      <p:sp>
        <p:nvSpPr>
          <p:cNvPr id="4" name="Rectangle 3"/>
          <p:cNvSpPr/>
          <p:nvPr/>
        </p:nvSpPr>
        <p:spPr>
          <a:xfrm>
            <a:off x="251520" y="3429001"/>
            <a:ext cx="8496944" cy="307777"/>
          </a:xfrm>
          <a:prstGeom prst="rect">
            <a:avLst/>
          </a:prstGeom>
        </p:spPr>
        <p:txBody>
          <a:bodyPr wrap="square">
            <a:spAutoFit/>
          </a:bodyPr>
          <a:lstStyle/>
          <a:p>
            <a:r>
              <a:rPr lang="en-GB" sz="1400" dirty="0">
                <a:latin typeface="Arial" pitchFamily="34" charset="0"/>
                <a:cs typeface="Arial" pitchFamily="34" charset="0"/>
              </a:rPr>
              <a:t>As you have not previously registered, click on ‘Register,’ and then enter your CJSM email address: -</a:t>
            </a: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251520" y="3736779"/>
            <a:ext cx="5112568" cy="2932582"/>
          </a:xfrm>
          <a:prstGeom prst="rect">
            <a:avLst/>
          </a:prstGeom>
          <a:noFill/>
          <a:ln>
            <a:noFill/>
          </a:ln>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5364088" y="3736779"/>
            <a:ext cx="3686175" cy="1819719"/>
          </a:xfrm>
          <a:prstGeom prst="rect">
            <a:avLst/>
          </a:prstGeom>
          <a:noFill/>
          <a:ln>
            <a:noFill/>
          </a:ln>
        </p:spPr>
      </p:pic>
    </p:spTree>
    <p:extLst>
      <p:ext uri="{BB962C8B-B14F-4D97-AF65-F5344CB8AC3E}">
        <p14:creationId xmlns:p14="http://schemas.microsoft.com/office/powerpoint/2010/main" val="2902488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16632"/>
            <a:ext cx="8784976" cy="523220"/>
          </a:xfrm>
          <a:prstGeom prst="rect">
            <a:avLst/>
          </a:prstGeom>
        </p:spPr>
        <p:txBody>
          <a:bodyPr wrap="square">
            <a:spAutoFit/>
          </a:bodyPr>
          <a:lstStyle/>
          <a:p>
            <a:r>
              <a:rPr lang="en-GB" sz="1400" dirty="0">
                <a:latin typeface="Arial" pitchFamily="34" charset="0"/>
                <a:cs typeface="Arial" pitchFamily="34" charset="0"/>
              </a:rPr>
              <a:t>Enter the required information in to the fields marked with an asterisk *.  Your username needs to be your secure email address in order to give you access.  Also click to agree the EULA, and then submit: -</a:t>
            </a: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0073" y="666829"/>
            <a:ext cx="4067175" cy="5895975"/>
          </a:xfrm>
          <a:prstGeom prst="rect">
            <a:avLst/>
          </a:prstGeom>
          <a:noFill/>
          <a:ln>
            <a:noFill/>
          </a:ln>
        </p:spPr>
      </p:pic>
    </p:spTree>
    <p:extLst>
      <p:ext uri="{BB962C8B-B14F-4D97-AF65-F5344CB8AC3E}">
        <p14:creationId xmlns:p14="http://schemas.microsoft.com/office/powerpoint/2010/main" val="62668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476672"/>
            <a:ext cx="8208912" cy="646331"/>
          </a:xfrm>
          <a:prstGeom prst="rect">
            <a:avLst/>
          </a:prstGeom>
          <a:noFill/>
        </p:spPr>
        <p:txBody>
          <a:bodyPr wrap="square" rtlCol="0">
            <a:spAutoFit/>
          </a:bodyPr>
          <a:lstStyle/>
          <a:p>
            <a:r>
              <a:rPr lang="en-GB" dirty="0" smtClean="0">
                <a:latin typeface="Arial" pitchFamily="34" charset="0"/>
                <a:cs typeface="Arial" pitchFamily="34" charset="0"/>
              </a:rPr>
              <a:t>Evidence.com will send an email containing a link to the secure email address you have entered.  Click that link or copy and paste in to a browser:</a:t>
            </a:r>
            <a:endParaRPr lang="en-GB" dirty="0">
              <a:latin typeface="Arial" pitchFamily="34" charset="0"/>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185297"/>
            <a:ext cx="7632848" cy="4187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6046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76672"/>
            <a:ext cx="8280920" cy="646331"/>
          </a:xfrm>
          <a:prstGeom prst="rect">
            <a:avLst/>
          </a:prstGeom>
          <a:noFill/>
        </p:spPr>
        <p:txBody>
          <a:bodyPr wrap="square" rtlCol="0">
            <a:spAutoFit/>
          </a:bodyPr>
          <a:lstStyle/>
          <a:p>
            <a:r>
              <a:rPr lang="en-GB" dirty="0" smtClean="0">
                <a:latin typeface="Arial" pitchFamily="34" charset="0"/>
                <a:cs typeface="Arial" pitchFamily="34" charset="0"/>
              </a:rPr>
              <a:t>Create a new password and answer the security questions (the only time you will need to do this) and click submit: -</a:t>
            </a:r>
            <a:endParaRPr lang="en-GB" dirty="0">
              <a:latin typeface="Arial" pitchFamily="34" charset="0"/>
              <a:cs typeface="Arial"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74664"/>
            <a:ext cx="7776864" cy="376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55576" y="5373216"/>
            <a:ext cx="7992888" cy="369332"/>
          </a:xfrm>
          <a:prstGeom prst="rect">
            <a:avLst/>
          </a:prstGeom>
          <a:noFill/>
        </p:spPr>
        <p:txBody>
          <a:bodyPr wrap="square" rtlCol="0">
            <a:spAutoFit/>
          </a:bodyPr>
          <a:lstStyle/>
          <a:p>
            <a:r>
              <a:rPr lang="en-GB" dirty="0" smtClean="0">
                <a:latin typeface="Arial" pitchFamily="34" charset="0"/>
                <a:cs typeface="Arial" pitchFamily="34" charset="0"/>
              </a:rPr>
              <a:t>Your account is now registered and active.</a:t>
            </a:r>
            <a:endParaRPr lang="en-GB" dirty="0">
              <a:latin typeface="Arial" pitchFamily="34" charset="0"/>
              <a:cs typeface="Arial" pitchFamily="34" charset="0"/>
            </a:endParaRPr>
          </a:p>
        </p:txBody>
      </p:sp>
    </p:spTree>
    <p:extLst>
      <p:ext uri="{BB962C8B-B14F-4D97-AF65-F5344CB8AC3E}">
        <p14:creationId xmlns:p14="http://schemas.microsoft.com/office/powerpoint/2010/main" val="2672044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800" u="sng" dirty="0" smtClean="0">
                <a:latin typeface="Arial" pitchFamily="34" charset="0"/>
                <a:cs typeface="Arial" pitchFamily="34" charset="0"/>
              </a:rPr>
              <a:t>How to stream BWV footage</a:t>
            </a:r>
            <a:endParaRPr lang="en-GB" sz="4800" u="sng" dirty="0">
              <a:latin typeface="Arial" pitchFamily="34" charset="0"/>
              <a:cs typeface="Arial" pitchFamily="34" charset="0"/>
            </a:endParaRPr>
          </a:p>
        </p:txBody>
      </p:sp>
      <p:sp>
        <p:nvSpPr>
          <p:cNvPr id="3" name="Rectangle 2"/>
          <p:cNvSpPr/>
          <p:nvPr/>
        </p:nvSpPr>
        <p:spPr>
          <a:xfrm>
            <a:off x="395536" y="1772817"/>
            <a:ext cx="8280920" cy="1384995"/>
          </a:xfrm>
          <a:prstGeom prst="rect">
            <a:avLst/>
          </a:prstGeom>
        </p:spPr>
        <p:txBody>
          <a:bodyPr wrap="square">
            <a:spAutoFit/>
          </a:bodyPr>
          <a:lstStyle/>
          <a:p>
            <a:r>
              <a:rPr lang="en-GB" sz="1400" b="1" dirty="0">
                <a:latin typeface="Arial" pitchFamily="34" charset="0"/>
                <a:cs typeface="Arial" pitchFamily="34" charset="0"/>
              </a:rPr>
              <a:t>Footage can be streamed using PCU WiFi.  </a:t>
            </a:r>
            <a:endParaRPr lang="en-GB" sz="1400" dirty="0">
              <a:latin typeface="Arial" pitchFamily="34" charset="0"/>
              <a:cs typeface="Arial" pitchFamily="34" charset="0"/>
            </a:endParaRPr>
          </a:p>
          <a:p>
            <a:r>
              <a:rPr lang="en-GB" sz="1400" b="1" dirty="0">
                <a:latin typeface="Arial" pitchFamily="34" charset="0"/>
                <a:cs typeface="Arial" pitchFamily="34" charset="0"/>
              </a:rPr>
              <a:t> </a:t>
            </a:r>
            <a:endParaRPr lang="en-GB" sz="1400" dirty="0">
              <a:latin typeface="Arial" pitchFamily="34" charset="0"/>
              <a:cs typeface="Arial" pitchFamily="34" charset="0"/>
            </a:endParaRPr>
          </a:p>
          <a:p>
            <a:r>
              <a:rPr lang="en-GB" sz="1400" b="1" dirty="0">
                <a:latin typeface="Arial" pitchFamily="34" charset="0"/>
                <a:cs typeface="Arial" pitchFamily="34" charset="0"/>
              </a:rPr>
              <a:t>Footage cannot be streamed in a custody environment.  If required in court, footage can be streamed to your client in the courtroom using PCU WiFi.</a:t>
            </a:r>
            <a:endParaRPr lang="en-GB" sz="1400" dirty="0">
              <a:latin typeface="Arial" pitchFamily="34" charset="0"/>
              <a:cs typeface="Arial" pitchFamily="34" charset="0"/>
            </a:endParaRPr>
          </a:p>
          <a:p>
            <a:r>
              <a:rPr lang="en-GB" sz="1400" dirty="0">
                <a:latin typeface="Arial" pitchFamily="34" charset="0"/>
                <a:cs typeface="Arial" pitchFamily="34" charset="0"/>
              </a:rPr>
              <a:t> </a:t>
            </a:r>
          </a:p>
          <a:p>
            <a:r>
              <a:rPr lang="en-GB" sz="1400" dirty="0">
                <a:latin typeface="Arial" pitchFamily="34" charset="0"/>
                <a:cs typeface="Arial" pitchFamily="34" charset="0"/>
              </a:rPr>
              <a:t>Open the document containing the BWV and go the URL link: -</a:t>
            </a:r>
          </a:p>
        </p:txBody>
      </p:sp>
      <p:pic>
        <p:nvPicPr>
          <p:cNvPr id="14" name="Picture 13"/>
          <p:cNvPicPr/>
          <p:nvPr/>
        </p:nvPicPr>
        <p:blipFill rotWithShape="1">
          <a:blip r:embed="rId2"/>
          <a:srcRect t="14867" b="5497"/>
          <a:stretch/>
        </p:blipFill>
        <p:spPr>
          <a:xfrm>
            <a:off x="409734" y="3157812"/>
            <a:ext cx="7978689" cy="3384503"/>
          </a:xfrm>
          <a:prstGeom prst="rect">
            <a:avLst/>
          </a:prstGeom>
        </p:spPr>
      </p:pic>
      <p:sp>
        <p:nvSpPr>
          <p:cNvPr id="12" name="Rectangle 11"/>
          <p:cNvSpPr/>
          <p:nvPr/>
        </p:nvSpPr>
        <p:spPr>
          <a:xfrm>
            <a:off x="2411760" y="3933056"/>
            <a:ext cx="504056"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2411760" y="4850063"/>
            <a:ext cx="2124236" cy="3071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3203848" y="5003627"/>
            <a:ext cx="648072"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851223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76</TotalTime>
  <Words>534</Words>
  <Application>Microsoft Office PowerPoint</Application>
  <PresentationFormat>On-screen Show (4:3)</PresentationFormat>
  <Paragraphs>42</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Executive</vt:lpstr>
      <vt:lpstr>EVIDENCE.COM</vt:lpstr>
      <vt:lpstr>Contents</vt:lpstr>
      <vt:lpstr>What is Evidence.com?</vt:lpstr>
      <vt:lpstr>How to create and register an account</vt:lpstr>
      <vt:lpstr>PowerPoint Presentation</vt:lpstr>
      <vt:lpstr>PowerPoint Presentation</vt:lpstr>
      <vt:lpstr>PowerPoint Presentation</vt:lpstr>
      <vt:lpstr>PowerPoint Presentation</vt:lpstr>
      <vt:lpstr>How to stream BWV footage</vt:lpstr>
      <vt:lpstr>PowerPoint Presentation</vt:lpstr>
      <vt:lpstr>PowerPoint Presentation</vt:lpstr>
      <vt:lpstr>PowerPoint Presentation</vt:lpstr>
      <vt:lpstr>How to view BWV footage using the CCDCS</vt:lpstr>
      <vt:lpstr>PowerPoint Presentation</vt:lpstr>
      <vt:lpstr>PowerPoint Presentation</vt:lpstr>
    </vt:vector>
  </TitlesOfParts>
  <Company>Crown Prosecution Service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EVIDENCE.COM</dc:title>
  <dc:creator>CPS</dc:creator>
  <cp:lastModifiedBy>CPS</cp:lastModifiedBy>
  <cp:revision>10</cp:revision>
  <dcterms:created xsi:type="dcterms:W3CDTF">2017-08-01T07:06:03Z</dcterms:created>
  <dcterms:modified xsi:type="dcterms:W3CDTF">2017-08-04T14:00:44Z</dcterms:modified>
</cp:coreProperties>
</file>